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69C50-1CE5-4B3A-B400-A593B9E1635D}" type="datetimeFigureOut">
              <a:rPr lang="th-TH" smtClean="0"/>
              <a:t>18/09/55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6437DB-D20D-4756-B0EA-5C20D8F0362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88358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6437DB-D20D-4756-B0EA-5C20D8F03622}" type="slidenum">
              <a:rPr lang="th-TH" smtClean="0"/>
              <a:t>9</a:t>
            </a:fld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ชื่อเรื่อง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16" name="ตัวยึดวันที่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A764-7FCC-46EA-A88A-20BD9A906FBE}" type="datetimeFigureOut">
              <a:rPr lang="th-TH" smtClean="0"/>
              <a:t>18/09/55</a:t>
            </a:fld>
            <a:endParaRPr lang="th-TH"/>
          </a:p>
        </p:txBody>
      </p:sp>
      <p:sp>
        <p:nvSpPr>
          <p:cNvPr id="2" name="ตัวยึดท้ายกระดา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5" name="ตัวยึดหมายเลขภาพนิ่ง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E0EDDC9-2B86-49C8-95CD-13EDBB692AB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A764-7FCC-46EA-A88A-20BD9A906FBE}" type="datetimeFigureOut">
              <a:rPr lang="th-TH" smtClean="0"/>
              <a:t>18/09/55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DDC9-2B86-49C8-95CD-13EDBB692AB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A764-7FCC-46EA-A88A-20BD9A906FBE}" type="datetimeFigureOut">
              <a:rPr lang="th-TH" smtClean="0"/>
              <a:t>18/09/55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DDC9-2B86-49C8-95CD-13EDBB692AB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ชื่อเรื่อง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27" name="ตัวยึดเนื้อหา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5" name="ตัวยึดวันที่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A764-7FCC-46EA-A88A-20BD9A906FBE}" type="datetimeFigureOut">
              <a:rPr lang="th-TH" smtClean="0"/>
              <a:t>18/09/55</a:t>
            </a:fld>
            <a:endParaRPr lang="th-TH"/>
          </a:p>
        </p:txBody>
      </p:sp>
      <p:sp>
        <p:nvSpPr>
          <p:cNvPr id="19" name="ตัวยึดท้ายกระดาษ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h-TH"/>
          </a:p>
        </p:txBody>
      </p:sp>
      <p:sp>
        <p:nvSpPr>
          <p:cNvPr id="16" name="ตัวยึดหมายเลขภาพนิ่ง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E0EDDC9-2B86-49C8-95CD-13EDBB692AB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ตัวยึดข้อความ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9" name="ตัวยึดวันที่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A764-7FCC-46EA-A88A-20BD9A906FBE}" type="datetimeFigureOut">
              <a:rPr lang="th-TH" smtClean="0"/>
              <a:t>18/09/55</a:t>
            </a:fld>
            <a:endParaRPr lang="th-TH"/>
          </a:p>
        </p:txBody>
      </p:sp>
      <p:sp>
        <p:nvSpPr>
          <p:cNvPr id="11" name="ตัวยึดท้ายกระดา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ตัวยึดหมายเลขภาพนิ่ง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DDC9-2B86-49C8-95CD-13EDBB692AB4}" type="slidenum">
              <a:rPr lang="th-TH" smtClean="0"/>
              <a:t>‹#›</a:t>
            </a:fld>
            <a:endParaRPr lang="th-TH"/>
          </a:p>
        </p:txBody>
      </p:sp>
      <p:sp>
        <p:nvSpPr>
          <p:cNvPr id="8" name="ชื่อเรื่อง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ชื่อเรื่อง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4" name="ตัวยึดเนื้อหา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3" name="ตัวยึดเนื้อหา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1" name="ตัวยึดวันที่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A764-7FCC-46EA-A88A-20BD9A906FBE}" type="datetimeFigureOut">
              <a:rPr lang="th-TH" smtClean="0"/>
              <a:t>18/09/55</a:t>
            </a:fld>
            <a:endParaRPr lang="th-TH"/>
          </a:p>
        </p:txBody>
      </p:sp>
      <p:sp>
        <p:nvSpPr>
          <p:cNvPr id="10" name="ตัวยึดท้ายกระดา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1" name="ตัวยึดหมายเลขภาพนิ่ง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DDC9-2B86-49C8-95CD-13EDBB692AB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ชื่อเรื่อง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25" name="ตัวยึดข้อความ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8" name="ตัวยึดเนื้อหา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0" name="ตัวยึดวันที่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A764-7FCC-46EA-A88A-20BD9A906FBE}" type="datetimeFigureOut">
              <a:rPr lang="th-TH" smtClean="0"/>
              <a:t>18/09/55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E0EDDC9-2B86-49C8-95CD-13EDBB692AB4}" type="slidenum">
              <a:rPr lang="th-TH" smtClean="0"/>
              <a:t>‹#›</a:t>
            </a:fld>
            <a:endParaRPr lang="th-TH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ชื่อเรื่อง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2" name="ตัวยึดวันที่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A764-7FCC-46EA-A88A-20BD9A906FBE}" type="datetimeFigureOut">
              <a:rPr lang="th-TH" smtClean="0"/>
              <a:t>18/09/55</a:t>
            </a:fld>
            <a:endParaRPr lang="th-TH"/>
          </a:p>
        </p:txBody>
      </p:sp>
      <p:sp>
        <p:nvSpPr>
          <p:cNvPr id="21" name="ตัวยึดท้ายกระดา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DDC9-2B86-49C8-95CD-13EDBB692AB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A764-7FCC-46EA-A88A-20BD9A906FBE}" type="datetimeFigureOut">
              <a:rPr lang="th-TH" smtClean="0"/>
              <a:t>18/09/55</a:t>
            </a:fld>
            <a:endParaRPr lang="th-TH"/>
          </a:p>
        </p:txBody>
      </p:sp>
      <p:sp>
        <p:nvSpPr>
          <p:cNvPr id="24" name="ตัวยึดท้ายกระดา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DDC9-2B86-49C8-95CD-13EDBB692AB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ตัวเชื่อมต่อตรง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ชื่อเรื่อง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26" name="ตัวยึดข้อความ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4" name="ตัวยึดเนื้อหา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5" name="ตัวยึดวันที่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A764-7FCC-46EA-A88A-20BD9A906FBE}" type="datetimeFigureOut">
              <a:rPr lang="th-TH" smtClean="0"/>
              <a:t>18/09/55</a:t>
            </a:fld>
            <a:endParaRPr lang="th-TH"/>
          </a:p>
        </p:txBody>
      </p:sp>
      <p:sp>
        <p:nvSpPr>
          <p:cNvPr id="29" name="ตัวยึดท้ายกระดา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DDC9-2B86-49C8-95CD-13EDBB692AB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ตัวยึดรูปภาพ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A764-7FCC-46EA-A88A-20BD9A906FBE}" type="datetimeFigureOut">
              <a:rPr lang="th-TH" smtClean="0"/>
              <a:t>18/09/55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1" name="ตัวยึดหมายเลขภาพนิ่ง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DDC9-2B86-49C8-95CD-13EDBB692AB4}" type="slidenum">
              <a:rPr lang="th-TH" smtClean="0"/>
              <a:t>‹#›</a:t>
            </a:fld>
            <a:endParaRPr lang="th-TH"/>
          </a:p>
        </p:txBody>
      </p:sp>
      <p:sp>
        <p:nvSpPr>
          <p:cNvPr id="17" name="ชื่อเรื่อง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26" name="ตัวยึดข้อความ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ตัวยึดข้อความ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1" name="ตัวยึดวันที่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1ABA764-7FCC-46EA-A88A-20BD9A906FBE}" type="datetimeFigureOut">
              <a:rPr lang="th-TH" smtClean="0"/>
              <a:t>18/09/55</a:t>
            </a:fld>
            <a:endParaRPr lang="th-TH"/>
          </a:p>
        </p:txBody>
      </p:sp>
      <p:sp>
        <p:nvSpPr>
          <p:cNvPr id="28" name="ตัวยึดท้ายกระดาษ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E0EDDC9-2B86-49C8-95CD-13EDBB692AB4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ตัวยึดชื่อเรื่อง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ตัวเชื่อมต่อตรง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42910" y="1285860"/>
            <a:ext cx="7815290" cy="3214709"/>
          </a:xfrm>
          <a:solidFill>
            <a:srgbClr val="00B0F0"/>
          </a:solidFill>
          <a:ln w="76200">
            <a:solidFill>
              <a:srgbClr val="002060"/>
            </a:solidFill>
          </a:ln>
          <a:effectLst>
            <a:reflection blurRad="6350" stA="52000" endA="300" endPos="35000" dir="5400000" sy="-100000" algn="bl" rotWithShape="0"/>
          </a:effectLst>
        </p:spPr>
        <p:txBody>
          <a:bodyPr>
            <a:normAutofit/>
          </a:bodyPr>
          <a:lstStyle/>
          <a:p>
            <a:r>
              <a:rPr lang="en-US" sz="10000" dirty="0" smtClean="0"/>
              <a:t>JAVA </a:t>
            </a:r>
            <a:r>
              <a:rPr lang="th-TH" sz="10000" dirty="0" smtClean="0"/>
              <a:t>คืออะไร</a:t>
            </a:r>
            <a:endParaRPr lang="th-TH" sz="10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28596" y="642918"/>
            <a:ext cx="8258204" cy="5483245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h-TH" dirty="0" smtClean="0"/>
              <a:t> 		ภาษา</a:t>
            </a:r>
            <a:r>
              <a:rPr lang="th-TH" dirty="0"/>
              <a:t>จาวาสคริปต์ คือ ภาษาโปรแกรมคล้ายภาษาซี ถูกใช้ร่วมกับภาษา</a:t>
            </a:r>
            <a:r>
              <a:rPr lang="th-TH" dirty="0" err="1"/>
              <a:t>เอชทีเอ็ม</a:t>
            </a:r>
            <a:r>
              <a:rPr lang="th-TH" dirty="0"/>
              <a:t>แอ</a:t>
            </a:r>
            <a:r>
              <a:rPr lang="th-TH" dirty="0" err="1"/>
              <a:t>ลในการ</a:t>
            </a:r>
            <a:r>
              <a:rPr lang="th-TH" dirty="0"/>
              <a:t>พัฒนาเว็บ</a:t>
            </a:r>
            <a:r>
              <a:rPr lang="th-TH" dirty="0" err="1"/>
              <a:t>เพจ</a:t>
            </a:r>
            <a:r>
              <a:rPr lang="th-TH" dirty="0"/>
              <a:t> ประมวลผลในเครื่องของผู้ใช้ ช่วยให้การนำเสนอเป็นแบบโต้ตอบกับผู้ใช้ได้ในระดับหนึ่ง </a:t>
            </a:r>
            <a:r>
              <a:rPr lang="th-TH" dirty="0" smtClean="0"/>
              <a:t/>
            </a:r>
            <a:br>
              <a:rPr lang="th-TH" dirty="0" smtClean="0"/>
            </a:br>
            <a:r>
              <a:rPr lang="th-TH" dirty="0"/>
              <a:t>ภาษาจาวาสคริปต์ (</a:t>
            </a:r>
            <a:r>
              <a:rPr lang="en-US" dirty="0"/>
              <a:t>JavaScript Language) </a:t>
            </a:r>
            <a:r>
              <a:rPr lang="th-TH" dirty="0"/>
              <a:t>คือ ภาษาโปรแกรมที่มีโครงสร้างคล้ายภาษาซี ทำหน้าที่แปลความหมาย และดำเนินการทีละคำสั่ง ภาษานี้มีชื่อเดิมว่า </a:t>
            </a:r>
            <a:r>
              <a:rPr lang="en-US" dirty="0" err="1"/>
              <a:t>LiveScript</a:t>
            </a:r>
            <a:r>
              <a:rPr lang="en-US" dirty="0"/>
              <a:t> </a:t>
            </a:r>
            <a:r>
              <a:rPr lang="th-TH" dirty="0"/>
              <a:t>ถูกพัฒนาโดย </a:t>
            </a:r>
            <a:r>
              <a:rPr lang="en-US" dirty="0"/>
              <a:t>Netscape Navigator </a:t>
            </a:r>
            <a:r>
              <a:rPr lang="th-TH" dirty="0"/>
              <a:t>เพื่อช่วยให้เว็บ</a:t>
            </a:r>
            <a:r>
              <a:rPr lang="th-TH" dirty="0" err="1"/>
              <a:t>เพจ</a:t>
            </a:r>
            <a:r>
              <a:rPr lang="th-TH" dirty="0"/>
              <a:t>สามารถแสดงเนื้อหา ที่มีการเปลี่ยนแปลงได้ ตามเงื่อนไข หรือสภาพแวดล้อมที่แตกต่างกัน หรือโต้ตอบกับผู้ใช้</a:t>
            </a:r>
            <a:r>
              <a:rPr lang="th-TH" dirty="0" err="1"/>
              <a:t>ได้มาก</a:t>
            </a:r>
            <a:r>
              <a:rPr lang="th-TH" dirty="0"/>
              <a:t>ขึ้น เพราะภาษา </a:t>
            </a:r>
            <a:r>
              <a:rPr lang="en-US" dirty="0"/>
              <a:t>HTML </a:t>
            </a:r>
            <a:r>
              <a:rPr lang="th-TH" dirty="0"/>
              <a:t>ที่เป็นภาษาพื้นฐานของเว็บ</a:t>
            </a:r>
            <a:r>
              <a:rPr lang="th-TH" dirty="0" err="1"/>
              <a:t>เพจ</a:t>
            </a:r>
            <a:r>
              <a:rPr lang="th-TH" dirty="0"/>
              <a:t> ทำได้เพียงแสดงข้อมูลแบบคงที่ (</a:t>
            </a:r>
            <a:r>
              <a:rPr lang="en-US" dirty="0"/>
              <a:t>Static Display)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th-TH" dirty="0"/>
              <a:t>ภาษาจาวา (</a:t>
            </a:r>
            <a:r>
              <a:rPr lang="en-US" dirty="0"/>
              <a:t>Java Language) </a:t>
            </a:r>
            <a:r>
              <a:rPr lang="th-TH" dirty="0"/>
              <a:t>คือ ภาษาคอมพิวเตอร์ที่ถูกพัฒนาขึ้นโดยบริษัท </a:t>
            </a:r>
            <a:r>
              <a:rPr lang="th-TH" dirty="0" err="1"/>
              <a:t>ซัน</a:t>
            </a:r>
            <a:r>
              <a:rPr lang="th-TH" dirty="0"/>
              <a:t>ไมโค</a:t>
            </a:r>
            <a:r>
              <a:rPr lang="th-TH" dirty="0" err="1"/>
              <a:t>รซิสเต็มส์</a:t>
            </a:r>
            <a:r>
              <a:rPr lang="th-TH" dirty="0"/>
              <a:t> เป็นภาษาสำหรับเขียนโปรแกรมที่สนับสนุนการเขียนโปรแกรมเชิงวัตถุ (</a:t>
            </a:r>
            <a:r>
              <a:rPr lang="en-US" dirty="0"/>
              <a:t>OOP : Object-Oriented Programming) </a:t>
            </a:r>
            <a:r>
              <a:rPr lang="th-TH" dirty="0"/>
              <a:t>โปรแกรมที่เขียนขึ้นถูกสร้างภายในคลาส ดังนั้นคลาสคือที่เก็บเมทอด (</a:t>
            </a:r>
            <a:r>
              <a:rPr lang="en-US" dirty="0"/>
              <a:t>Method) </a:t>
            </a:r>
            <a:r>
              <a:rPr lang="th-TH" dirty="0"/>
              <a:t>หรือพฤติกรรม (</a:t>
            </a:r>
            <a:r>
              <a:rPr lang="en-US" dirty="0"/>
              <a:t>Behavior) </a:t>
            </a:r>
            <a:r>
              <a:rPr lang="th-TH" dirty="0"/>
              <a:t>ซึ่งมีสถานะ (</a:t>
            </a:r>
            <a:r>
              <a:rPr lang="en-US" dirty="0"/>
              <a:t>State) </a:t>
            </a:r>
            <a:r>
              <a:rPr lang="th-TH" dirty="0"/>
              <a:t>และรูปพรรณ (</a:t>
            </a:r>
            <a:r>
              <a:rPr lang="en-US" dirty="0"/>
              <a:t>Identity) </a:t>
            </a:r>
            <a:r>
              <a:rPr lang="th-TH" dirty="0"/>
              <a:t>ประจำพฤติกรรม (</a:t>
            </a:r>
            <a:r>
              <a:rPr lang="en-US" dirty="0"/>
              <a:t>Behavior) </a:t>
            </a:r>
            <a:endParaRPr lang="th-TH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จัดทำโดย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dirty="0" smtClean="0"/>
              <a:t>นายทัยคม		พรมเมตตา	ม.6/2	เลขที่	3</a:t>
            </a:r>
          </a:p>
          <a:p>
            <a:r>
              <a:rPr lang="th-TH" dirty="0" smtClean="0"/>
              <a:t>นายก</a:t>
            </a:r>
            <a:r>
              <a:rPr lang="th-TH" dirty="0" smtClean="0"/>
              <a:t>ฤติ</a:t>
            </a:r>
            <a:r>
              <a:rPr lang="th-TH" dirty="0" smtClean="0"/>
              <a:t>ภูมิ</a:t>
            </a:r>
            <a:r>
              <a:rPr lang="th-TH" dirty="0" smtClean="0"/>
              <a:t>		สินรัตนภักดีกุล	ม.6/2	เลขที่ 	24</a:t>
            </a:r>
          </a:p>
          <a:p>
            <a:r>
              <a:rPr lang="th-TH" dirty="0" smtClean="0"/>
              <a:t>น.ส.กนกพร		ช่อพฤกษา	 ม.6/2	เลขที่ 	31</a:t>
            </a:r>
          </a:p>
          <a:p>
            <a:r>
              <a:rPr lang="th-TH" dirty="0" smtClean="0"/>
              <a:t>น.ส.จารุ</a:t>
            </a:r>
            <a:r>
              <a:rPr lang="th-TH" dirty="0" err="1" smtClean="0"/>
              <a:t>วรรณ</a:t>
            </a:r>
            <a:r>
              <a:rPr lang="th-TH" dirty="0" smtClean="0"/>
              <a:t>		</a:t>
            </a:r>
            <a:r>
              <a:rPr lang="th-TH" dirty="0" err="1" smtClean="0"/>
              <a:t>จงธนาธิวัฒน์</a:t>
            </a:r>
            <a:r>
              <a:rPr lang="th-TH" dirty="0" smtClean="0"/>
              <a:t>	 ม.6/2	เลขที่ 	32</a:t>
            </a:r>
          </a:p>
          <a:p>
            <a:r>
              <a:rPr lang="th-TH" dirty="0" smtClean="0"/>
              <a:t>น.ส.ณัฐวรรณ		เชิดวุฒากาส	 ม.6/2	เลขที่ 	33</a:t>
            </a:r>
          </a:p>
          <a:p>
            <a:r>
              <a:rPr lang="th-TH" dirty="0" smtClean="0"/>
              <a:t>น.ส.</a:t>
            </a:r>
            <a:r>
              <a:rPr lang="th-TH" dirty="0" err="1" smtClean="0"/>
              <a:t>ศุภวรรณ</a:t>
            </a:r>
            <a:r>
              <a:rPr lang="th-TH" dirty="0" smtClean="0"/>
              <a:t>		สุโพธิ์		 ม.6/2	เลขที่ 	34</a:t>
            </a:r>
          </a:p>
          <a:p>
            <a:r>
              <a:rPr lang="th-TH" dirty="0" smtClean="0"/>
              <a:t>น.ส.สุรารักษ์		เจริญพาหะ</a:t>
            </a:r>
            <a:r>
              <a:rPr lang="th-TH" dirty="0" smtClean="0"/>
              <a:t>นาวา</a:t>
            </a:r>
            <a:r>
              <a:rPr lang="en-US" dirty="0" smtClean="0"/>
              <a:t>  </a:t>
            </a:r>
            <a:r>
              <a:rPr lang="th-TH" dirty="0" smtClean="0"/>
              <a:t>ม.6/2</a:t>
            </a:r>
            <a:r>
              <a:rPr lang="th-TH" dirty="0" smtClean="0"/>
              <a:t>	เลขที่ 	35</a:t>
            </a:r>
          </a:p>
          <a:p>
            <a:r>
              <a:rPr lang="th-TH" dirty="0" smtClean="0"/>
              <a:t>น.ส.วาสินี		ฟักทรัพย์	 ม.6/2	เลขที่  	43</a:t>
            </a:r>
          </a:p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ตัวยึดเนื้อหา 3" descr="Java-Log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85918" y="500042"/>
            <a:ext cx="5286412" cy="5339985"/>
          </a:xfrm>
          <a:solidFill>
            <a:srgbClr val="00B0F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28596" y="428604"/>
            <a:ext cx="8258204" cy="5929354"/>
          </a:xfrm>
          <a:solidFill>
            <a:srgbClr val="FFFFCC"/>
          </a:solidFill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h-TH" b="1" dirty="0" smtClean="0"/>
              <a:t>		ภาษา</a:t>
            </a:r>
            <a:r>
              <a:rPr lang="th-TH" b="1" dirty="0"/>
              <a:t>จาวา</a:t>
            </a:r>
            <a:r>
              <a:rPr lang="th-TH" dirty="0"/>
              <a:t> </a:t>
            </a:r>
            <a:r>
              <a:rPr lang="th-TH" dirty="0" smtClean="0"/>
              <a:t>(</a:t>
            </a:r>
            <a:r>
              <a:rPr lang="en-US" dirty="0" smtClean="0"/>
              <a:t>Java </a:t>
            </a:r>
            <a:r>
              <a:rPr lang="en-US" dirty="0"/>
              <a:t>programming language) </a:t>
            </a:r>
            <a:r>
              <a:rPr lang="th-TH" dirty="0"/>
              <a:t>เป็นภาษาโปรแกรมเชิงวัตถุ </a:t>
            </a:r>
            <a:r>
              <a:rPr lang="th-TH" dirty="0" smtClean="0"/>
              <a:t>(</a:t>
            </a:r>
            <a:r>
              <a:rPr lang="en-US" dirty="0" smtClean="0"/>
              <a:t>Object </a:t>
            </a:r>
            <a:r>
              <a:rPr lang="en-US" dirty="0"/>
              <a:t>Oriented Programming) </a:t>
            </a:r>
            <a:r>
              <a:rPr lang="th-TH" dirty="0"/>
              <a:t>พัฒนาโดย </a:t>
            </a:r>
            <a:r>
              <a:rPr lang="th-TH" dirty="0" err="1"/>
              <a:t>เจมส์</a:t>
            </a:r>
            <a:r>
              <a:rPr lang="th-TH" dirty="0"/>
              <a:t> </a:t>
            </a:r>
            <a:r>
              <a:rPr lang="th-TH" dirty="0" err="1"/>
              <a:t>กอส</a:t>
            </a:r>
            <a:r>
              <a:rPr lang="th-TH" dirty="0"/>
              <a:t>ลิง และวิศวกรคนอื่นๆ ที่ </a:t>
            </a:r>
            <a:r>
              <a:rPr lang="th-TH" dirty="0" err="1"/>
              <a:t>ซัน</a:t>
            </a:r>
            <a:r>
              <a:rPr lang="th-TH" dirty="0"/>
              <a:t> ไมโค</a:t>
            </a:r>
            <a:r>
              <a:rPr lang="th-TH" dirty="0" err="1"/>
              <a:t>รซิสเต็มส์</a:t>
            </a:r>
            <a:r>
              <a:rPr lang="th-TH" dirty="0"/>
              <a:t> ภาษาจาวาถูกพัฒนาขึ้นในปี พ.ศ. 2534 (ค.ศ. 1991) โดยเป็นส่วนหนึ่งของ โครงการ</a:t>
            </a:r>
            <a:r>
              <a:rPr lang="th-TH" dirty="0" err="1"/>
              <a:t>กรีน</a:t>
            </a:r>
            <a:r>
              <a:rPr lang="th-TH" dirty="0"/>
              <a:t> (</a:t>
            </a:r>
            <a:r>
              <a:rPr lang="en-US" dirty="0"/>
              <a:t>the Green Project) </a:t>
            </a:r>
            <a:r>
              <a:rPr lang="th-TH" dirty="0"/>
              <a:t>และสำเร็จออกสู่สาธารณะในปี พ.ศ. 2538 (ค.ศ. 1995) ซึ่งภาษานี้มีจุดประสงค์เพื่อ</a:t>
            </a:r>
            <a:r>
              <a:rPr lang="th-TH" dirty="0" smtClean="0"/>
              <a:t>ใช้แท</a:t>
            </a:r>
            <a:r>
              <a:rPr lang="th-TH" dirty="0"/>
              <a:t>น</a:t>
            </a:r>
            <a:r>
              <a:rPr lang="th-TH" dirty="0" err="1" smtClean="0"/>
              <a:t>ภาษาซีพลัสลัส</a:t>
            </a:r>
            <a:r>
              <a:rPr lang="th-TH" dirty="0"/>
              <a:t> (</a:t>
            </a:r>
            <a:r>
              <a:rPr lang="en-US" dirty="0"/>
              <a:t>C++) </a:t>
            </a:r>
            <a:r>
              <a:rPr lang="th-TH" dirty="0"/>
              <a:t>โดยรูปแบบที่เพิ่มเติมขึ้นคล้ายกับ</a:t>
            </a:r>
            <a:r>
              <a:rPr lang="th-TH" dirty="0" err="1"/>
              <a:t>ภาษาอ็</a:t>
            </a:r>
            <a:r>
              <a:rPr lang="th-TH" dirty="0"/>
              <a:t>อบ</a:t>
            </a:r>
            <a:r>
              <a:rPr lang="th-TH" dirty="0" err="1"/>
              <a:t>เจกต์ทีฟ</a:t>
            </a:r>
            <a:r>
              <a:rPr lang="th-TH" dirty="0"/>
              <a:t>ซี (</a:t>
            </a:r>
            <a:r>
              <a:rPr lang="en-US" dirty="0"/>
              <a:t>Objective-C) </a:t>
            </a:r>
            <a:r>
              <a:rPr lang="th-TH" dirty="0"/>
              <a:t>แต่เดิมภาษานี้เรียกว่า ภาษาโอ๊ก (</a:t>
            </a:r>
            <a:r>
              <a:rPr lang="en-US" dirty="0"/>
              <a:t>Oak) </a:t>
            </a:r>
            <a:r>
              <a:rPr lang="th-TH" dirty="0"/>
              <a:t>ซึ่งตั้งชื่อตามต้นโอ๊กใกล้ที่ทำงานของ </a:t>
            </a:r>
            <a:r>
              <a:rPr lang="th-TH" dirty="0" err="1"/>
              <a:t>เจมส์</a:t>
            </a:r>
            <a:r>
              <a:rPr lang="th-TH" dirty="0"/>
              <a:t> </a:t>
            </a:r>
            <a:r>
              <a:rPr lang="th-TH" dirty="0" err="1"/>
              <a:t>กอส</a:t>
            </a:r>
            <a:r>
              <a:rPr lang="th-TH" dirty="0"/>
              <a:t>ลิง แต่ว่ามีปัญหาทางลิขสิทธิ์ จึงเปลี่ยนไปใช้ชื่อ "จาวา" ซึ่งเป็นชื่อกาแฟ</a:t>
            </a:r>
            <a:r>
              <a:rPr lang="th-TH" dirty="0" smtClean="0"/>
              <a:t>แทน</a:t>
            </a:r>
          </a:p>
          <a:p>
            <a:pPr>
              <a:buNone/>
            </a:pPr>
            <a:r>
              <a:rPr lang="th-TH" dirty="0"/>
              <a:t>	</a:t>
            </a:r>
            <a:r>
              <a:rPr lang="th-TH" dirty="0" smtClean="0"/>
              <a:t>	และ</a:t>
            </a:r>
            <a:r>
              <a:rPr lang="th-TH" dirty="0"/>
              <a:t>แม้ว่าจะมีชื่อคล้ายกัน แต่ภาษาจาวาไม่มีความเกี่ยวข้องใด ๆ กับภาษาจาวาสคริปต์ (</a:t>
            </a:r>
            <a:r>
              <a:rPr lang="en-US" dirty="0"/>
              <a:t>JavaScript) </a:t>
            </a:r>
            <a:r>
              <a:rPr lang="th-TH" dirty="0"/>
              <a:t>ปัจจุบันมาตรฐานของภาษาจาวาดูแลโดย </a:t>
            </a:r>
            <a:r>
              <a:rPr lang="en-US" dirty="0"/>
              <a:t>Java Community Process </a:t>
            </a:r>
            <a:r>
              <a:rPr lang="th-TH" dirty="0"/>
              <a:t>ซึ่งเป็นกระบวนการอย่างเป็นทางการ ที่อนุญาตให้ผู้ที่สนใจเข้าร่วมกำหนดความสามารถในจาวาแพลตฟอร์มได้</a:t>
            </a:r>
          </a:p>
          <a:p>
            <a:endParaRPr lang="th-TH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th-TH" dirty="0"/>
              <a:t>จุดมุ่งหมายหลัก 4 ประการ ในการพัฒนาจาวา คือ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57494"/>
          </a:xfrm>
          <a:solidFill>
            <a:srgbClr val="FFFF00"/>
          </a:solidFill>
        </p:spPr>
        <p:txBody>
          <a:bodyPr/>
          <a:lstStyle/>
          <a:p>
            <a:r>
              <a:rPr lang="th-TH" dirty="0"/>
              <a:t>ใช้ภาษาโปรแกรมเชิงวัตถุ</a:t>
            </a:r>
          </a:p>
          <a:p>
            <a:r>
              <a:rPr lang="th-TH" dirty="0"/>
              <a:t>ไม่ขึ้นกับแพลตฟอร์ม (สถาปัตยกรรม และ ระบบปฏิบัติการ)</a:t>
            </a:r>
          </a:p>
          <a:p>
            <a:r>
              <a:rPr lang="th-TH" dirty="0"/>
              <a:t>เหมาะกับการใช้ในระบบเครือข่าย พร้อมมีไลบรารีสนับสนุน</a:t>
            </a:r>
          </a:p>
          <a:p>
            <a:r>
              <a:rPr lang="th-TH" dirty="0"/>
              <a:t>เรียกใช้งานจากระยะไกลได้อย่างปลอดภัย</a:t>
            </a:r>
          </a:p>
          <a:p>
            <a:endParaRPr lang="th-TH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th-TH" dirty="0"/>
              <a:t>ความเป็นมาของภาษา </a:t>
            </a:r>
            <a:r>
              <a:rPr lang="en-US" dirty="0"/>
              <a:t>Java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h-TH" dirty="0"/>
              <a:t> ภาษาใหม่ที่มาแรงที่สุดในปัจจุบัน คงจะไม่มีภาษาไหนที่เทียบได้รับภาษาจาวาซึ่งได้รับการพัฒนาขึ้นโดย</a:t>
            </a:r>
            <a:r>
              <a:rPr lang="th-TH" dirty="0" err="1"/>
              <a:t>บริษัทซัน</a:t>
            </a:r>
            <a:r>
              <a:rPr lang="th-TH" dirty="0"/>
              <a:t> ไมโค</a:t>
            </a:r>
            <a:r>
              <a:rPr lang="th-TH" dirty="0" err="1"/>
              <a:t>รซิสเตมส์</a:t>
            </a:r>
            <a:r>
              <a:rPr lang="th-TH" dirty="0"/>
              <a:t> ในปี 1991 โดยมีเป้าหมายที่จะสร้างผลิตภัณฑ์</a:t>
            </a:r>
            <a:r>
              <a:rPr lang="th-TH" dirty="0" err="1"/>
              <a:t>อิเล็คทรอนิกส์</a:t>
            </a:r>
            <a:r>
              <a:rPr lang="th-TH" dirty="0"/>
              <a:t>สำหรับผู้บริโภคที่ง่ายต่อ การใช้ง่าย มีค่าใช้จ่ายต่ำ ไม่มีข้อผิดพลาด และสามารถใช้กับเครื่องใด ๆ ก็ได้ ซึ่งสิ่งเหล่านี้ก็ได้กลายเป็นข้อดีของจาวาที่</a:t>
            </a:r>
            <a:r>
              <a:rPr lang="th-TH" dirty="0" err="1"/>
              <a:t>เหนื่</a:t>
            </a:r>
            <a:r>
              <a:rPr lang="th-TH" dirty="0"/>
              <a:t>อกว่าภาษาอื่น ๆ โดยเฉพาะอย่างยิ่ง การที่โปรแกรมซึ่งเขียนขึ้นด้วยจาวาสามารถนำไปใช้กับเครื่องต่าง ๆ โดยไม่ต้องทำการคอมไพล์โปรแกรมใหม่ ทำให้ไม่จำกัดอยู่กับเครื่องหรือโอ</a:t>
            </a:r>
            <a:r>
              <a:rPr lang="th-TH" dirty="0" err="1"/>
              <a:t>เอส</a:t>
            </a:r>
            <a:r>
              <a:rPr lang="th-TH" dirty="0"/>
              <a:t>ตัวใดตัวหนึ่ง แม้ว่าการใช้งานจาวาในช่วงแรกจะจำกัดอยู่กับ</a:t>
            </a:r>
            <a:r>
              <a:rPr lang="en-US" dirty="0"/>
              <a:t>World Wide Web (WWW) </a:t>
            </a:r>
            <a:r>
              <a:rPr lang="th-TH" dirty="0"/>
              <a:t>และ </a:t>
            </a:r>
            <a:r>
              <a:rPr lang="en-US" dirty="0"/>
              <a:t>Internet </a:t>
            </a:r>
            <a:endParaRPr lang="th-TH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158" y="1428736"/>
            <a:ext cx="8329642" cy="2714644"/>
          </a:xfrm>
          <a:solidFill>
            <a:srgbClr val="00FFFF"/>
          </a:solidFill>
        </p:spPr>
        <p:txBody>
          <a:bodyPr/>
          <a:lstStyle/>
          <a:p>
            <a:pPr>
              <a:buNone/>
            </a:pPr>
            <a:r>
              <a:rPr lang="th-TH" dirty="0" smtClean="0"/>
              <a:t> 		แต่ในปัจจุบันได้มีการนำจาวาไปประยุกต์ใช้กับงานด้านซอฟต์แวร์ต่าง ๆ อย่างมากมาย ตั้งแต่ซอฟต์แวร์อรรถประโยชน์ (</a:t>
            </a:r>
            <a:r>
              <a:rPr lang="en-US" dirty="0" smtClean="0"/>
              <a:t>Utility) </a:t>
            </a:r>
            <a:r>
              <a:rPr lang="th-TH" dirty="0" smtClean="0"/>
              <a:t>ไปจนกระทั่งซอฟต์แวร์ขนาดใหญ่ เช่น โปรแกรมชุดจากบริษัท </a:t>
            </a:r>
            <a:r>
              <a:rPr lang="en-US" dirty="0" smtClean="0"/>
              <a:t>Corel </a:t>
            </a:r>
            <a:r>
              <a:rPr lang="th-TH" dirty="0" smtClean="0"/>
              <a:t>ซึ่งประกอบด้วยโปรแกรมหลัก ๆ คือ </a:t>
            </a:r>
            <a:r>
              <a:rPr lang="th-TH" dirty="0" err="1" smtClean="0"/>
              <a:t>โปรแกรมเวิร์</a:t>
            </a:r>
            <a:r>
              <a:rPr lang="th-TH" dirty="0" smtClean="0"/>
              <a:t>โปรเซส</a:t>
            </a:r>
            <a:r>
              <a:rPr lang="th-TH" dirty="0" err="1" smtClean="0"/>
              <a:t>ซิ่ง</a:t>
            </a:r>
            <a:r>
              <a:rPr lang="th-TH" dirty="0" smtClean="0"/>
              <a:t> สเปรด</a:t>
            </a:r>
            <a:r>
              <a:rPr lang="th-TH" dirty="0" err="1" smtClean="0"/>
              <a:t>ซีต</a:t>
            </a:r>
            <a:r>
              <a:rPr lang="th-TH" dirty="0" smtClean="0"/>
              <a:t> </a:t>
            </a:r>
            <a:r>
              <a:rPr lang="th-TH" dirty="0" err="1" smtClean="0"/>
              <a:t>พรี</a:t>
            </a:r>
            <a:r>
              <a:rPr lang="th-TH" dirty="0" smtClean="0"/>
              <a:t>เซน</a:t>
            </a:r>
            <a:r>
              <a:rPr lang="th-TH" dirty="0" err="1" smtClean="0"/>
              <a:t>เตชั่น</a:t>
            </a:r>
            <a:r>
              <a:rPr lang="th-TH" dirty="0" smtClean="0"/>
              <a:t> ที่เขียนขึ้นด้วยจาวาทั้งหมด</a:t>
            </a:r>
            <a:endParaRPr lang="th-TH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28596" y="428605"/>
            <a:ext cx="8258204" cy="4143404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/>
          </a:bodyPr>
          <a:lstStyle/>
          <a:p>
            <a:pPr>
              <a:buNone/>
            </a:pPr>
            <a:r>
              <a:rPr lang="th-TH" dirty="0" smtClean="0"/>
              <a:t> 			จา</a:t>
            </a:r>
            <a:r>
              <a:rPr lang="th-TH" dirty="0"/>
              <a:t>วายังสามารถนำไปใช้เป็นภาษาสำหรับอุปกรณ์แบบฝังต่าง ๆ เช่น โทรศัพท์ และอุปกรณ์ขนาดมือถือแบบต่าง ๆ เป็นต้น รวมทั้งยังได้รับความนิยมนำไปใช้กับอุปกรณ์ที่ใช้สำหรับเข้าสู่อินเตอร์เน็ต โดยไม่ต้องใช้คอมพิวเตอร์ นอกจากนี้แล้ว จาวายังเป็นภาษาที่ถูกใช้งานในคอมพิวเตอร์แบบเอ็นซี (</a:t>
            </a:r>
            <a:r>
              <a:rPr lang="en-US" dirty="0"/>
              <a:t>NC) </a:t>
            </a:r>
            <a:r>
              <a:rPr lang="th-TH" dirty="0"/>
              <a:t>ซึ่งเป็นคอมพิวเตอร์แบบใหม่ล่าสุด ที่เน้นการทำงานเป็นเครือข่ายว่า </a:t>
            </a:r>
            <a:r>
              <a:rPr lang="th-TH" dirty="0" err="1"/>
              <a:t>แอพเพลต</a:t>
            </a:r>
            <a:r>
              <a:rPr lang="th-TH" dirty="0"/>
              <a:t> (</a:t>
            </a:r>
            <a:r>
              <a:rPr lang="en-US" dirty="0"/>
              <a:t>applet) </a:t>
            </a:r>
            <a:r>
              <a:rPr lang="th-TH" dirty="0"/>
              <a:t>ที่ต้องการใช้งานขณะนั้นมาจากเครื่องแม่ ทำให้การติดต่อสื่อสารสารผ่านเครือข่ายใช้ช่องทางการสื่อสารน้อยกว่าการดึง มาทั้งโปรแกรมเป็นอย่าง</a:t>
            </a:r>
            <a:r>
              <a:rPr lang="th-TH" dirty="0" smtClean="0"/>
              <a:t>มาก</a:t>
            </a:r>
            <a:endParaRPr lang="th-TH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28596" y="500043"/>
            <a:ext cx="8258204" cy="4214841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h-TH" dirty="0" smtClean="0"/>
              <a:t>		</a:t>
            </a:r>
            <a:r>
              <a:rPr lang="th-TH" sz="3300" dirty="0" smtClean="0"/>
              <a:t>ผู้</a:t>
            </a:r>
            <a:r>
              <a:rPr lang="th-TH" sz="3300" dirty="0"/>
              <a:t>คิดต้นแบบ คือ </a:t>
            </a:r>
            <a:r>
              <a:rPr lang="en-US" sz="3300" dirty="0"/>
              <a:t>James Gosling </a:t>
            </a:r>
            <a:r>
              <a:rPr lang="th-TH" sz="3300" dirty="0"/>
              <a:t>และคณะ จากบริษัท </a:t>
            </a:r>
            <a:r>
              <a:rPr lang="en-US" sz="3300" dirty="0"/>
              <a:t>Sun Microsystems</a:t>
            </a:r>
          </a:p>
          <a:p>
            <a:pPr>
              <a:buNone/>
            </a:pPr>
            <a:r>
              <a:rPr lang="en-US" sz="3300" dirty="0"/>
              <a:t/>
            </a:r>
            <a:br>
              <a:rPr lang="en-US" sz="3300" dirty="0"/>
            </a:br>
            <a:r>
              <a:rPr lang="th-TH" sz="3300" dirty="0" smtClean="0"/>
              <a:t>	วัตถุประสงค์</a:t>
            </a:r>
            <a:r>
              <a:rPr lang="th-TH" sz="3300" dirty="0"/>
              <a:t>เดิม คือ ของ จาวาคือใช้สำหรับการเขียนโปรแกรมเพื่อฝังตัวในอุปกรณ์อิเล็กทรอนิกส์</a:t>
            </a:r>
          </a:p>
          <a:p>
            <a:pPr>
              <a:buNone/>
            </a:pPr>
            <a:r>
              <a:rPr lang="th-TH" sz="3300" dirty="0"/>
              <a:t/>
            </a:r>
            <a:br>
              <a:rPr lang="th-TH" sz="3300" dirty="0"/>
            </a:br>
            <a:r>
              <a:rPr lang="th-TH" sz="3300" dirty="0" smtClean="0"/>
              <a:t>	</a:t>
            </a:r>
            <a:r>
              <a:rPr lang="th-TH" sz="3300" dirty="0"/>
              <a:t> ผล คือ ภาษาสำหรับเขียนโปรแกรม (</a:t>
            </a:r>
            <a:r>
              <a:rPr lang="en-US" sz="3300" dirty="0"/>
              <a:t>Application Programming) </a:t>
            </a:r>
            <a:r>
              <a:rPr lang="th-TH" sz="3300" dirty="0"/>
              <a:t>ซึ่งเป็นลักษณะของโปรแกรมเชิงวัตถุ (</a:t>
            </a:r>
            <a:r>
              <a:rPr lang="en-US" sz="3300" dirty="0"/>
              <a:t>Object Oriented Programming)</a:t>
            </a:r>
            <a:r>
              <a:rPr lang="th-TH" sz="3300" dirty="0"/>
              <a:t>ซึ่งสามารถใช้งานบนเว็บได้ด้วย</a:t>
            </a:r>
          </a:p>
          <a:p>
            <a:pPr>
              <a:buNone/>
            </a:pPr>
            <a:r>
              <a:rPr lang="th-TH" dirty="0" smtClean="0"/>
              <a:t/>
            </a:r>
            <a:br>
              <a:rPr lang="th-TH" dirty="0" smtClean="0"/>
            </a:br>
            <a:endParaRPr lang="th-TH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blipFill>
            <a:blip r:embed="rId3" cstate="print"/>
            <a:tile tx="0" ty="0" sx="100000" sy="100000" flip="none" algn="tl"/>
          </a:blipFill>
        </p:spPr>
        <p:txBody>
          <a:bodyPr/>
          <a:lstStyle/>
          <a:p>
            <a:r>
              <a:rPr lang="th-TH" dirty="0"/>
              <a:t>การพัฒนาการในช่วงเวลาต่าง ๆ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28596" y="1428736"/>
            <a:ext cx="8258204" cy="4697427"/>
          </a:xfr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h-TH" dirty="0" smtClean="0"/>
              <a:t> 		</a:t>
            </a:r>
            <a:r>
              <a:rPr lang="th-TH" dirty="0" err="1" smtClean="0"/>
              <a:t>่ปี</a:t>
            </a:r>
            <a:r>
              <a:rPr lang="th-TH" dirty="0" smtClean="0"/>
              <a:t> </a:t>
            </a:r>
            <a:r>
              <a:rPr lang="th-TH" dirty="0"/>
              <a:t>1991 ได้ทำการวิจัยเพื่อพัฒนาซอฟต์แวร์ที่ใช้ควบคุมอุปกรณ์เล็กทรอ</a:t>
            </a:r>
            <a:r>
              <a:rPr lang="th-TH" dirty="0" err="1"/>
              <a:t>นิค</a:t>
            </a:r>
            <a:r>
              <a:rPr lang="th-TH" dirty="0"/>
              <a:t>ขนาดเล็ก ซึ่งได้ผลลัพธ์ที่สำคัญคือ ภาษา</a:t>
            </a:r>
            <a:r>
              <a:rPr lang="th-TH" dirty="0" err="1"/>
              <a:t>โอ๊ค</a:t>
            </a:r>
            <a:r>
              <a:rPr lang="th-TH" dirty="0"/>
              <a:t> (</a:t>
            </a:r>
            <a:r>
              <a:rPr lang="en-US" dirty="0"/>
              <a:t>Oak)</a:t>
            </a:r>
          </a:p>
          <a:p>
            <a:pPr>
              <a:buNone/>
            </a:pPr>
            <a:r>
              <a:rPr lang="th-TH" dirty="0" smtClean="0"/>
              <a:t>		ปี </a:t>
            </a:r>
            <a:r>
              <a:rPr lang="th-TH" dirty="0"/>
              <a:t>1993 ภาษา</a:t>
            </a:r>
            <a:r>
              <a:rPr lang="th-TH" dirty="0" err="1"/>
              <a:t>โอ๊ค</a:t>
            </a:r>
            <a:r>
              <a:rPr lang="th-TH" dirty="0"/>
              <a:t>ได้ถูกปรับปรุงใหม่เพื่อใช้ในการสร้างเว็บแอพพลิเคชั่น (</a:t>
            </a:r>
            <a:r>
              <a:rPr lang="en-US" dirty="0"/>
              <a:t>web application) </a:t>
            </a:r>
            <a:r>
              <a:rPr lang="th-TH" dirty="0"/>
              <a:t>พร้อมกับสร้าง</a:t>
            </a:r>
            <a:r>
              <a:rPr lang="th-TH" dirty="0" err="1"/>
              <a:t>เว็บเบราว์เซอร์</a:t>
            </a:r>
            <a:r>
              <a:rPr lang="th-TH" dirty="0"/>
              <a:t> (</a:t>
            </a:r>
            <a:r>
              <a:rPr lang="en-US" dirty="0"/>
              <a:t>web browser) </a:t>
            </a:r>
            <a:r>
              <a:rPr lang="th-TH" dirty="0"/>
              <a:t>ที่รองรับ ชื่อว่าเว็บรันเนอร์ (</a:t>
            </a:r>
            <a:r>
              <a:rPr lang="en-US" dirty="0" err="1"/>
              <a:t>WebRunner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th-TH" dirty="0" smtClean="0"/>
              <a:t>		ปี </a:t>
            </a:r>
            <a:r>
              <a:rPr lang="th-TH" dirty="0"/>
              <a:t>1995</a:t>
            </a:r>
          </a:p>
          <a:p>
            <a:r>
              <a:rPr lang="th-TH" dirty="0"/>
              <a:t> - </a:t>
            </a:r>
            <a:r>
              <a:rPr lang="th-TH" dirty="0" err="1"/>
              <a:t>บริษัทซัน</a:t>
            </a:r>
            <a:r>
              <a:rPr lang="th-TH" dirty="0"/>
              <a:t>ได้เปิดตัวภาษาจาวา (</a:t>
            </a:r>
            <a:r>
              <a:rPr lang="en-US" dirty="0"/>
              <a:t>Java) (</a:t>
            </a:r>
            <a:r>
              <a:rPr lang="th-TH" dirty="0"/>
              <a:t>ภาษา</a:t>
            </a:r>
            <a:r>
              <a:rPr lang="th-TH" dirty="0" err="1"/>
              <a:t>โอ๊ค</a:t>
            </a:r>
            <a:r>
              <a:rPr lang="th-TH" dirty="0"/>
              <a:t>เดิม) พร้อมกับ</a:t>
            </a:r>
            <a:r>
              <a:rPr lang="th-TH" dirty="0" err="1"/>
              <a:t>เว็บเบราว์เซอร์</a:t>
            </a:r>
            <a:r>
              <a:rPr lang="th-TH" dirty="0"/>
              <a:t> ที่รองรับภาษานี้ ชื่อว่า </a:t>
            </a:r>
            <a:r>
              <a:rPr lang="th-TH" dirty="0" err="1"/>
              <a:t>ฮอต</a:t>
            </a:r>
            <a:r>
              <a:rPr lang="th-TH" dirty="0"/>
              <a:t>จาวา (</a:t>
            </a:r>
            <a:r>
              <a:rPr lang="en-US" dirty="0" err="1"/>
              <a:t>HotJava</a:t>
            </a:r>
            <a:r>
              <a:rPr lang="en-US" dirty="0"/>
              <a:t>) (</a:t>
            </a:r>
            <a:r>
              <a:rPr lang="en-US" dirty="0" err="1"/>
              <a:t>WebRunner</a:t>
            </a:r>
            <a:r>
              <a:rPr lang="th-TH" dirty="0"/>
              <a:t>เดิม)</a:t>
            </a:r>
          </a:p>
          <a:p>
            <a:r>
              <a:rPr lang="th-TH" dirty="0"/>
              <a:t> - ได้รับการสนับสนุนจากบริษัทใหญ่ทั้ง</a:t>
            </a:r>
            <a:r>
              <a:rPr lang="th-TH" dirty="0" err="1"/>
              <a:t>เน็ตสเคบ</a:t>
            </a:r>
            <a:r>
              <a:rPr lang="th-TH" dirty="0"/>
              <a:t> (</a:t>
            </a:r>
            <a:r>
              <a:rPr lang="en-US" dirty="0"/>
              <a:t>Netscape), </a:t>
            </a:r>
            <a:r>
              <a:rPr lang="th-TH" dirty="0"/>
              <a:t>ไมโครซอฟต์ (</a:t>
            </a:r>
            <a:r>
              <a:rPr lang="en-US" dirty="0"/>
              <a:t>Microsoft), </a:t>
            </a:r>
            <a:r>
              <a:rPr lang="th-TH" dirty="0"/>
              <a:t>และ ไอบีเอ็ม (</a:t>
            </a:r>
            <a:r>
              <a:rPr lang="en-US" dirty="0"/>
              <a:t>IBM)</a:t>
            </a:r>
          </a:p>
          <a:p>
            <a:r>
              <a:rPr lang="en-US" dirty="0"/>
              <a:t> - </a:t>
            </a:r>
            <a:r>
              <a:rPr lang="th-TH" dirty="0" err="1"/>
              <a:t>บริษัทซัน</a:t>
            </a:r>
            <a:r>
              <a:rPr lang="th-TH" dirty="0"/>
              <a:t>ได้เริ่มแจกจ่าย </a:t>
            </a:r>
            <a:r>
              <a:rPr lang="en-US" dirty="0"/>
              <a:t>Java development Kit (JDK) </a:t>
            </a:r>
            <a:r>
              <a:rPr lang="th-TH" dirty="0"/>
              <a:t>ซึ่งเป็นชุดพัฒนาโปรแกรมภาษาจาวาในอินเตอร์เน็ต</a:t>
            </a:r>
          </a:p>
          <a:p>
            <a:endParaRPr lang="th-TH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ทางเดิน">
  <a:themeElements>
    <a:clrScheme name="ทางเดิน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ทางเดิน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ทางเดิน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55</TotalTime>
  <Words>43</Words>
  <Application>Microsoft Office PowerPoint</Application>
  <PresentationFormat>On-screen Show (4:3)</PresentationFormat>
  <Paragraphs>34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ทางเดิน</vt:lpstr>
      <vt:lpstr>JAVA คืออะไร</vt:lpstr>
      <vt:lpstr>PowerPoint Presentation</vt:lpstr>
      <vt:lpstr>PowerPoint Presentation</vt:lpstr>
      <vt:lpstr>จุดมุ่งหมายหลัก 4 ประการ ในการพัฒนาจาวา คือ</vt:lpstr>
      <vt:lpstr>ความเป็นมาของภาษา Java</vt:lpstr>
      <vt:lpstr>PowerPoint Presentation</vt:lpstr>
      <vt:lpstr>PowerPoint Presentation</vt:lpstr>
      <vt:lpstr>PowerPoint Presentation</vt:lpstr>
      <vt:lpstr>การพัฒนาการในช่วงเวลาต่าง ๆ</vt:lpstr>
      <vt:lpstr>PowerPoint Presentation</vt:lpstr>
      <vt:lpstr>จัดทำโดย</vt:lpstr>
    </vt:vector>
  </TitlesOfParts>
  <Company>DarkOS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คืออะไร</dc:title>
  <dc:creator>DarkUser</dc:creator>
  <cp:lastModifiedBy>428</cp:lastModifiedBy>
  <cp:revision>6</cp:revision>
  <dcterms:created xsi:type="dcterms:W3CDTF">2012-09-16T06:04:41Z</dcterms:created>
  <dcterms:modified xsi:type="dcterms:W3CDTF">2012-09-18T05:33:49Z</dcterms:modified>
</cp:coreProperties>
</file>